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91" r:id="rId6"/>
    <p:sldId id="263" r:id="rId7"/>
    <p:sldId id="264" r:id="rId8"/>
    <p:sldId id="265" r:id="rId9"/>
    <p:sldId id="285" r:id="rId10"/>
    <p:sldId id="286" r:id="rId11"/>
    <p:sldId id="272" r:id="rId12"/>
    <p:sldId id="266" r:id="rId13"/>
    <p:sldId id="267" r:id="rId14"/>
    <p:sldId id="271" r:id="rId15"/>
    <p:sldId id="268" r:id="rId16"/>
    <p:sldId id="269" r:id="rId17"/>
    <p:sldId id="270" r:id="rId18"/>
    <p:sldId id="273" r:id="rId19"/>
    <p:sldId id="283" r:id="rId20"/>
    <p:sldId id="292" r:id="rId21"/>
    <p:sldId id="293" r:id="rId22"/>
    <p:sldId id="294" r:id="rId23"/>
    <p:sldId id="295" r:id="rId24"/>
    <p:sldId id="296" r:id="rId25"/>
    <p:sldId id="297" r:id="rId26"/>
    <p:sldId id="289" r:id="rId27"/>
    <p:sldId id="288" r:id="rId28"/>
    <p:sldId id="299" r:id="rId29"/>
    <p:sldId id="298" r:id="rId30"/>
    <p:sldId id="30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2" autoAdjust="0"/>
    <p:restoredTop sz="94660"/>
  </p:normalViewPr>
  <p:slideViewPr>
    <p:cSldViewPr snapToGrid="0">
      <p:cViewPr>
        <p:scale>
          <a:sx n="120" d="100"/>
          <a:sy n="120" d="100"/>
        </p:scale>
        <p:origin x="1648" y="1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C9D11D-99B4-6193-7330-DADAEE5CF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81100D1-D689-E46D-B54A-A562ABE3E2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10E459-FC3B-CE74-588A-8FB95D722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C685F9-5183-48D4-DB84-F01C6AF53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1BB168-247D-2439-ED09-1C998DE99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288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F16062-CF01-2B35-E882-67A3A4936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5C2BB39-F966-6CAF-95AD-F47F4F8CAF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31EAEB-ED80-9DCB-9DF6-7CB539C3E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B9960B1-3DD6-4FC1-836F-2914FADC7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5B1995-711F-1286-A9FC-5A87377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958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B711925-480B-1AC6-218B-D482A5C228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AFFF5EE-A4C7-505B-7250-C38DEE489B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B268DA1-C1CA-DE5B-6C87-0F70FB1C8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4F2D64-3C1C-FD31-837A-38692D764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9371B7-E463-D3E5-DFDC-BDEB38743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380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0EF786-D305-28BF-035B-CEEF2FFE9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3D8FCA-D01D-62DE-4E29-6D47E27EA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9058B1-3EAF-5613-538D-F0C3D0059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4EEB13-253E-6247-C3F4-4535E221E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02297A-D0FF-4035-9F78-5B446EC94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831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AEFA4B-8AF2-77B5-87C7-367CD57FF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4A06394-D478-9F3F-D1F2-2FE1EF301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5D7AB8-9787-CEFC-FF7F-F05916734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8A607E-C52D-5A75-C232-6D0671CC9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F4B178-336F-9800-BD58-7943D9D5D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337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270D97-0754-3472-AB2F-FFA9F52C8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1918E3-5531-1BCD-A1EF-C8F5093D84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83F6608-E0ED-0586-FDBD-14CBC4F12F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EC7F33B-60F3-840B-035C-92740A9AE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B07A70-658E-0115-F156-53DEBEAEB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EE6D83-4785-5C95-E497-DC6DC30F6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204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8A7689-A013-31C9-D882-4BE4FB6CE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A02F0F8-B2BE-1E9F-7904-42BF75BB0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7BD02BB-F0DB-BB25-BB35-A89CA6498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D7C8DE8-1D8C-6029-A71D-265C243CA2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5C6C0E2-2ACC-20DC-80DE-CD913DC775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6908EAB-AF17-2700-66D1-35E951A9F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806A048-C21A-DF63-1C8C-1DA93FF1B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BA4F466-F5DB-4BE7-5DEA-82B576445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798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3FEA65-FF47-B7EE-21DA-E148BFAE6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E4A326F-4CA7-3CBC-5FD8-F116EB827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4FD0258-1CD3-E103-267D-32B57E85E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4D3DA95-FDAB-E703-6288-21EEBE01C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09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B6E2C9F-81AE-2D47-4412-516B4D777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CE922C4-12C2-83D1-9C95-5D1AE0ECF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3EA0D0-C264-19B2-1FEE-BE1779660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275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67DBE5-B459-23BA-D690-AD7E21E1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6E6F62-8A62-3200-3E9B-57F9EF714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E571E4E-938F-D1D4-15DF-D3A2DC4B28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D7C6659-055F-8E1E-0F62-2AF31945D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B55D7C2-AB7F-8004-72F3-4BB457464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7360A5-8D6D-2D67-D36B-4C46965B0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189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315B12-1BCF-77BF-C7B7-8B3AB7D44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9F43991-9053-7CB9-4C9E-DA16F27980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5B267C7-D687-D7B6-79E9-A5626EC1B0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DE178A8-7FE9-4B2A-FFD1-CD3BA672C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2CC2243-78B4-EC62-1986-854FC4774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1BBDA56-B4BB-AD06-415D-9E9843808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521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1640605-049D-A3FB-4849-4A371D36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E131CF-8680-CF62-D60B-011E48F853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590333-CB33-5AF8-156D-54C1703BC5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C8BF0-7F69-4157-A6A3-8E43FDE36736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8590D8-53E4-FCD5-42E8-DF0E85AE75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AD207A-32FA-49AE-E995-E8204F8CD9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655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edouardthomas/atp-matches-datase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tennis-data.co.uk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B6F5BF-2009-EF08-9686-3A42363D78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ATP dataset from </a:t>
            </a:r>
            <a:br>
              <a:rPr lang="en-US" dirty="0"/>
            </a:br>
            <a:r>
              <a:rPr lang="en-US" dirty="0"/>
              <a:t>2000-03/2018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972F7C-A41D-292F-B360-9BA7EEC044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https://www.kaggle.com/datasets/edouardthomas/atp-matches-dataset</a:t>
            </a:r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F9DE01C-14B4-3713-B857-C2A774113A50}"/>
              </a:ext>
            </a:extLst>
          </p:cNvPr>
          <p:cNvSpPr txBox="1"/>
          <p:nvPr/>
        </p:nvSpPr>
        <p:spPr>
          <a:xfrm>
            <a:off x="1227667" y="5194300"/>
            <a:ext cx="7814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Group: Patrick Schall, Vahid </a:t>
            </a:r>
            <a:r>
              <a:rPr lang="en-US" dirty="0" err="1"/>
              <a:t>Toomani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7DE8668-CA27-2E01-808C-9A7866913026}"/>
              </a:ext>
            </a:extLst>
          </p:cNvPr>
          <p:cNvSpPr txBox="1"/>
          <p:nvPr/>
        </p:nvSpPr>
        <p:spPr>
          <a:xfrm>
            <a:off x="2860158" y="6283842"/>
            <a:ext cx="8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source for the Kaggle data set is http://tennis-data.co.uk/</a:t>
            </a:r>
          </a:p>
        </p:txBody>
      </p:sp>
    </p:spTree>
    <p:extLst>
      <p:ext uri="{BB962C8B-B14F-4D97-AF65-F5344CB8AC3E}">
        <p14:creationId xmlns:p14="http://schemas.microsoft.com/office/powerpoint/2010/main" val="2579995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28F377-571D-74D7-DE35-5E44FF438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Which player has lost the most finals</a:t>
            </a:r>
          </a:p>
        </p:txBody>
      </p:sp>
      <p:pic>
        <p:nvPicPr>
          <p:cNvPr id="5" name="Inhaltsplatzhalter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D951BFB7-235F-CF1B-38A1-388F7B7B2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474" y="1825625"/>
            <a:ext cx="8769052" cy="4351338"/>
          </a:xfrm>
        </p:spPr>
      </p:pic>
    </p:spTree>
    <p:extLst>
      <p:ext uri="{BB962C8B-B14F-4D97-AF65-F5344CB8AC3E}">
        <p14:creationId xmlns:p14="http://schemas.microsoft.com/office/powerpoint/2010/main" val="1925821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2BE4DE-9618-7F90-2178-F04859AC8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25823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Elo Rating System</a:t>
            </a:r>
          </a:p>
        </p:txBody>
      </p:sp>
      <p:pic>
        <p:nvPicPr>
          <p:cNvPr id="5" name="Inhaltsplatzhalter 4" descr="Ein Bild, das Diagramm, Text, Reihe, Screenshot enthält.&#10;&#10;Automatisch generierte Beschreibung">
            <a:extLst>
              <a:ext uri="{FF2B5EF4-FFF2-40B4-BE49-F238E27FC236}">
                <a16:creationId xmlns:a16="http://schemas.microsoft.com/office/drawing/2014/main" id="{F2724D79-7B42-E2F3-DC7D-C65BC2DE7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898" y="1825625"/>
            <a:ext cx="6930204" cy="4351338"/>
          </a:xfr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AC517EBA-37DF-B245-CF3C-676CA1FAE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3533" y="631613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Mean of the average Elo ratings of all players: 1611</a:t>
            </a:r>
            <a: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862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A8ABE6-0E88-CBB4-88DC-D0679F752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player has the best average Elo Rating </a:t>
            </a:r>
          </a:p>
        </p:txBody>
      </p:sp>
      <p:pic>
        <p:nvPicPr>
          <p:cNvPr id="5" name="Inhaltsplatzhalter 4" descr="Ein Bild, das Text, Screenshot, Farbigkeit, Reihe enthält.&#10;&#10;Automatisch generierte Beschreibung">
            <a:extLst>
              <a:ext uri="{FF2B5EF4-FFF2-40B4-BE49-F238E27FC236}">
                <a16:creationId xmlns:a16="http://schemas.microsoft.com/office/drawing/2014/main" id="{95ED23E9-39AF-9DB5-07AC-B21BFFE240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474" y="1825625"/>
            <a:ext cx="8769052" cy="4351338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D6D6071-A232-5D0B-D6F6-AFB134C60F6E}"/>
              </a:ext>
            </a:extLst>
          </p:cNvPr>
          <p:cNvSpPr txBox="1"/>
          <p:nvPr/>
        </p:nvSpPr>
        <p:spPr>
          <a:xfrm>
            <a:off x="3754966" y="6354233"/>
            <a:ext cx="930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best player on the ATP tour is Djokovic</a:t>
            </a:r>
          </a:p>
        </p:txBody>
      </p:sp>
    </p:spTree>
    <p:extLst>
      <p:ext uri="{BB962C8B-B14F-4D97-AF65-F5344CB8AC3E}">
        <p14:creationId xmlns:p14="http://schemas.microsoft.com/office/powerpoint/2010/main" val="1813770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99DA19-782E-D94E-411A-7E4C4F088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Who has the lowest Elo Rating</a:t>
            </a:r>
          </a:p>
        </p:txBody>
      </p:sp>
      <p:pic>
        <p:nvPicPr>
          <p:cNvPr id="5" name="Inhaltsplatzhalter 4" descr="Ein Bild, das Text, Screenshot, Reihe, Farbigkeit enthält.&#10;&#10;Automatisch generierte Beschreibung">
            <a:extLst>
              <a:ext uri="{FF2B5EF4-FFF2-40B4-BE49-F238E27FC236}">
                <a16:creationId xmlns:a16="http://schemas.microsoft.com/office/drawing/2014/main" id="{AD09512F-B211-FB57-B44F-1FB6589A0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474" y="1825625"/>
            <a:ext cx="8769052" cy="4351338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77B7CC5-E4C0-5472-CF70-1D2C28AFB2F7}"/>
              </a:ext>
            </a:extLst>
          </p:cNvPr>
          <p:cNvSpPr txBox="1"/>
          <p:nvPr/>
        </p:nvSpPr>
        <p:spPr>
          <a:xfrm>
            <a:off x="4368800" y="6371167"/>
            <a:ext cx="6608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Prinosil</a:t>
            </a:r>
            <a:r>
              <a:rPr lang="en-US" dirty="0"/>
              <a:t> has the lowest Elo Rating of all players</a:t>
            </a:r>
          </a:p>
        </p:txBody>
      </p:sp>
    </p:spTree>
    <p:extLst>
      <p:ext uri="{BB962C8B-B14F-4D97-AF65-F5344CB8AC3E}">
        <p14:creationId xmlns:p14="http://schemas.microsoft.com/office/powerpoint/2010/main" val="267271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C3D2514-2209-B24A-70AE-3D875B1D9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betting house has the better odds?</a:t>
            </a:r>
          </a:p>
        </p:txBody>
      </p:sp>
    </p:spTree>
    <p:extLst>
      <p:ext uri="{BB962C8B-B14F-4D97-AF65-F5344CB8AC3E}">
        <p14:creationId xmlns:p14="http://schemas.microsoft.com/office/powerpoint/2010/main" val="2282838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8B278F-0C00-ADBC-017C-A2D397DD2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Pinnacle Sports odds</a:t>
            </a:r>
          </a:p>
        </p:txBody>
      </p:sp>
      <p:pic>
        <p:nvPicPr>
          <p:cNvPr id="5" name="Inhaltsplatzhalter 4" descr="Ein Bild, das Screenshot, Text, Reihe, Diagramm enthält.&#10;&#10;Automatisch generierte Beschreibung">
            <a:extLst>
              <a:ext uri="{FF2B5EF4-FFF2-40B4-BE49-F238E27FC236}">
                <a16:creationId xmlns:a16="http://schemas.microsoft.com/office/drawing/2014/main" id="{D47F4863-FB93-F179-38D5-92AD5C7F82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67" y="2278263"/>
            <a:ext cx="8776602" cy="3102303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5986FFE-A874-2508-DAFB-9E9AF94C15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54" t="37865" r="73819" b="8888"/>
          <a:stretch/>
        </p:blipFill>
        <p:spPr>
          <a:xfrm>
            <a:off x="9664700" y="2078567"/>
            <a:ext cx="588433" cy="365161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6A07E6B-BA47-3BBB-8423-2F8F8FFC7D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87" t="37407" r="20486" b="10988"/>
          <a:stretch/>
        </p:blipFill>
        <p:spPr>
          <a:xfrm>
            <a:off x="10227733" y="2047181"/>
            <a:ext cx="1198033" cy="3539067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9D670213-4A57-B0B6-95CB-E16DF118DCB3}"/>
              </a:ext>
            </a:extLst>
          </p:cNvPr>
          <p:cNvSpPr/>
          <p:nvPr/>
        </p:nvSpPr>
        <p:spPr>
          <a:xfrm>
            <a:off x="9525000" y="4347633"/>
            <a:ext cx="2108200" cy="440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92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A263AC-7E58-3E06-1C15-8CAFA517D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Bet365 Odds</a:t>
            </a:r>
          </a:p>
        </p:txBody>
      </p:sp>
      <p:pic>
        <p:nvPicPr>
          <p:cNvPr id="5" name="Inhaltsplatzhalter 4" descr="Ein Bild, das Screenshot, Text, Diagramm, Reihe enthält.&#10;&#10;Automatisch generierte Beschreibung">
            <a:extLst>
              <a:ext uri="{FF2B5EF4-FFF2-40B4-BE49-F238E27FC236}">
                <a16:creationId xmlns:a16="http://schemas.microsoft.com/office/drawing/2014/main" id="{D7A3764E-22F6-3F7E-5F6C-C26BE61C0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67" y="2410862"/>
            <a:ext cx="8655094" cy="3050138"/>
          </a:xfr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A86BA8D-C5D5-301B-468B-A2B50DCC19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54" t="37865" r="73819" b="8888"/>
          <a:stretch/>
        </p:blipFill>
        <p:spPr>
          <a:xfrm>
            <a:off x="9664700" y="2078567"/>
            <a:ext cx="588433" cy="365161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57E826D-A29F-71CF-DBFA-4B00CED283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652" t="37654" r="30521" b="10742"/>
          <a:stretch/>
        </p:blipFill>
        <p:spPr>
          <a:xfrm>
            <a:off x="10193869" y="2064113"/>
            <a:ext cx="1198033" cy="3539067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96A29300-0284-1859-45FD-60A14C871E0B}"/>
              </a:ext>
            </a:extLst>
          </p:cNvPr>
          <p:cNvSpPr/>
          <p:nvPr/>
        </p:nvSpPr>
        <p:spPr>
          <a:xfrm>
            <a:off x="9525000" y="4347633"/>
            <a:ext cx="2108200" cy="440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945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1DDCFD-E55F-A892-FC85-62531B4EC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betting house has the better odds?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139A86E-9230-8029-3AF3-3BD94AD0DC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687" t="37407" r="20486" b="10988"/>
          <a:stretch/>
        </p:blipFill>
        <p:spPr>
          <a:xfrm>
            <a:off x="5528766" y="2047181"/>
            <a:ext cx="1198033" cy="353906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0CB41A1-B2D0-E7C8-799D-377E8F679C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54" t="37865" r="73819" b="8888"/>
          <a:stretch/>
        </p:blipFill>
        <p:spPr>
          <a:xfrm>
            <a:off x="3797342" y="2078567"/>
            <a:ext cx="588433" cy="365161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5419EF1-6380-605A-6E83-B4F7C57C47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52" t="37654" r="30521" b="10742"/>
          <a:stretch/>
        </p:blipFill>
        <p:spPr>
          <a:xfrm>
            <a:off x="4326511" y="2064113"/>
            <a:ext cx="1198033" cy="3539067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49814884-8167-B4A3-26B1-30E09F54EA70}"/>
              </a:ext>
            </a:extLst>
          </p:cNvPr>
          <p:cNvSpPr/>
          <p:nvPr/>
        </p:nvSpPr>
        <p:spPr>
          <a:xfrm>
            <a:off x="3153877" y="4419600"/>
            <a:ext cx="4292556" cy="3344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E86E281-4021-5C02-9010-69A55125A9AD}"/>
              </a:ext>
            </a:extLst>
          </p:cNvPr>
          <p:cNvSpPr txBox="1"/>
          <p:nvPr/>
        </p:nvSpPr>
        <p:spPr>
          <a:xfrm>
            <a:off x="2959099" y="6233430"/>
            <a:ext cx="913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average the bedder odds has Pinnacle Sports odds</a:t>
            </a:r>
          </a:p>
        </p:txBody>
      </p:sp>
    </p:spTree>
    <p:extLst>
      <p:ext uri="{BB962C8B-B14F-4D97-AF65-F5344CB8AC3E}">
        <p14:creationId xmlns:p14="http://schemas.microsoft.com/office/powerpoint/2010/main" val="381501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A7754F-B07F-AAA1-A1AF-378499796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Does the surface matters 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F6DD2DE-5DF5-D1B6-96C3-CBFE86A4EE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309" t="48912" r="50000" b="15384"/>
          <a:stretch/>
        </p:blipFill>
        <p:spPr>
          <a:xfrm>
            <a:off x="1176865" y="2230966"/>
            <a:ext cx="4453396" cy="3230033"/>
          </a:xfr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9AD43C6-D4A3-41F4-AB98-32BB364278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52" t="41605" r="48195" b="22346"/>
          <a:stretch/>
        </p:blipFill>
        <p:spPr>
          <a:xfrm>
            <a:off x="5968999" y="2188633"/>
            <a:ext cx="4986867" cy="341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91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A36DD8-74A6-CDC8-22AD-3B1AB93E5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Objectives of this research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969340-EF89-87FE-2CB1-139C01EB6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       Predict who is going to win/lose the next game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The goal should be to obtain a model, which gains money – in the final sum - after betting on at least 1000 tennis matches.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633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895A4D-E4BD-4134-4437-E2973DB36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This was our first Data frame with Datapoints form 2000 till 2018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15111A1B-8473-F34B-2D6E-86B051199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297" t="38797" r="55927" b="10909"/>
          <a:stretch/>
        </p:blipFill>
        <p:spPr>
          <a:xfrm>
            <a:off x="1747080" y="1690688"/>
            <a:ext cx="2876005" cy="4114398"/>
          </a:xfr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4D6BD21-06CB-AE62-D52F-D3FC87E161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67" t="42740" r="62449" b="16803"/>
          <a:stretch/>
        </p:blipFill>
        <p:spPr>
          <a:xfrm>
            <a:off x="7202465" y="1774017"/>
            <a:ext cx="2752956" cy="396914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2046718-9C8C-B80E-2A4C-4C52F635F2E8}"/>
              </a:ext>
            </a:extLst>
          </p:cNvPr>
          <p:cNvSpPr txBox="1"/>
          <p:nvPr/>
        </p:nvSpPr>
        <p:spPr>
          <a:xfrm>
            <a:off x="1679945" y="6166884"/>
            <a:ext cx="307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frame info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A0D3021-2B39-CEB1-E019-BCCB013D7499}"/>
              </a:ext>
            </a:extLst>
          </p:cNvPr>
          <p:cNvSpPr txBox="1"/>
          <p:nvPr/>
        </p:nvSpPr>
        <p:spPr>
          <a:xfrm>
            <a:off x="7919484" y="6123543"/>
            <a:ext cx="307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1840189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CA2FB9-9574-0954-BC34-7B49C6942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Some initial thoughts about the betting strategies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D5DEBD-BD62-A104-423D-2D1F9C1B3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rtl="0">
              <a:buFont typeface="+mj-lt"/>
              <a:buAutoNum type="arabicPeriod"/>
            </a:pPr>
            <a:r>
              <a:rPr lang="en-US" dirty="0"/>
              <a:t>To bet on the higher ranked player (HPBS)</a:t>
            </a:r>
          </a:p>
          <a:p>
            <a:pPr rtl="0">
              <a:buFont typeface="+mj-lt"/>
              <a:buAutoNum type="arabicPeriod"/>
            </a:pPr>
            <a:r>
              <a:rPr lang="en-US" dirty="0"/>
              <a:t>To bet on the lower ranked player (LPBS)</a:t>
            </a:r>
          </a:p>
          <a:p>
            <a:pPr rtl="0">
              <a:buFont typeface="+mj-lt"/>
              <a:buAutoNum type="arabicPeriod"/>
            </a:pPr>
            <a:r>
              <a:rPr lang="en-US" dirty="0"/>
              <a:t>To bet on the player with higher total </a:t>
            </a:r>
            <a:r>
              <a:rPr lang="en-US" dirty="0" err="1"/>
              <a:t>elo</a:t>
            </a:r>
            <a:r>
              <a:rPr lang="en-US" dirty="0"/>
              <a:t> rate (HRBS)</a:t>
            </a:r>
          </a:p>
          <a:p>
            <a:pPr rtl="0">
              <a:buFont typeface="+mj-lt"/>
              <a:buAutoNum type="arabicPeriod"/>
            </a:pPr>
            <a:r>
              <a:rPr lang="en-US" dirty="0"/>
              <a:t>To bet on the player with lower total </a:t>
            </a:r>
            <a:r>
              <a:rPr lang="en-US" dirty="0" err="1"/>
              <a:t>elo</a:t>
            </a:r>
            <a:r>
              <a:rPr lang="en-US" dirty="0"/>
              <a:t> rate (LRBS)</a:t>
            </a:r>
          </a:p>
          <a:p>
            <a:pPr rtl="0">
              <a:buFont typeface="+mj-lt"/>
              <a:buAutoNum type="arabicPeriod"/>
            </a:pPr>
            <a:r>
              <a:rPr lang="en-US" dirty="0"/>
              <a:t>To bet on the player with the better </a:t>
            </a:r>
            <a:r>
              <a:rPr lang="en-US" dirty="0" err="1"/>
              <a:t>elo</a:t>
            </a:r>
            <a:r>
              <a:rPr lang="en-US" dirty="0"/>
              <a:t> rate in the </a:t>
            </a:r>
            <a:r>
              <a:rPr lang="en-US" dirty="0" err="1"/>
              <a:t>appropirate</a:t>
            </a:r>
            <a:r>
              <a:rPr lang="en-US" dirty="0"/>
              <a:t> field type (BRFTBS)</a:t>
            </a:r>
          </a:p>
          <a:p>
            <a:pPr rtl="0">
              <a:buFont typeface="+mj-lt"/>
              <a:buAutoNum type="arabicPeriod"/>
            </a:pPr>
            <a:r>
              <a:rPr lang="en-US" dirty="0"/>
              <a:t>To bet on a random player (RPBS)</a:t>
            </a:r>
          </a:p>
          <a:p>
            <a:pPr rtl="0">
              <a:buFont typeface="+mj-lt"/>
              <a:buAutoNum type="arabicPeriod"/>
            </a:pPr>
            <a:r>
              <a:rPr lang="en-US" dirty="0"/>
              <a:t>To bet on the winner always (WBS)</a:t>
            </a:r>
          </a:p>
          <a:p>
            <a:pPr rtl="0">
              <a:buFont typeface="+mj-lt"/>
              <a:buAutoNum type="arabicPeriod"/>
            </a:pPr>
            <a:r>
              <a:rPr lang="en-US" dirty="0"/>
              <a:t>To bet on the loser always (LBS)</a:t>
            </a:r>
          </a:p>
          <a:p>
            <a:pPr rtl="0"/>
            <a:r>
              <a:rPr lang="en-US" dirty="0"/>
              <a:t>The strategies 7 and 8 are just theoretical and put there to compare the strategies with the theoretical maximum profit/loss.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94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0AF9A5-6BB6-6E6F-D1F5-74D5542FB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How each strategy would perform on "Pinnacle Sports"</a:t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6A6541B-C734-F928-C620-6010C98AB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620" t="33346" r="41424" b="48009"/>
          <a:stretch/>
        </p:blipFill>
        <p:spPr>
          <a:xfrm>
            <a:off x="259976" y="2164976"/>
            <a:ext cx="10608215" cy="3276599"/>
          </a:xfr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2D94BDC2-E850-F45B-4C5D-856543408AB7}"/>
              </a:ext>
            </a:extLst>
          </p:cNvPr>
          <p:cNvSpPr/>
          <p:nvPr/>
        </p:nvSpPr>
        <p:spPr>
          <a:xfrm>
            <a:off x="1326776" y="2877671"/>
            <a:ext cx="9336742" cy="4123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8CF242B-1BC5-3256-3252-5D60726EBEFF}"/>
              </a:ext>
            </a:extLst>
          </p:cNvPr>
          <p:cNvSpPr txBox="1"/>
          <p:nvPr/>
        </p:nvSpPr>
        <p:spPr>
          <a:xfrm>
            <a:off x="616688" y="5640572"/>
            <a:ext cx="1079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strategy the to bet on the player with the better </a:t>
            </a:r>
            <a:r>
              <a:rPr lang="en-US" dirty="0" err="1"/>
              <a:t>elo</a:t>
            </a:r>
            <a:r>
              <a:rPr lang="en-US" dirty="0"/>
              <a:t> rate in the </a:t>
            </a:r>
            <a:r>
              <a:rPr lang="en-US" dirty="0" err="1"/>
              <a:t>appropirate</a:t>
            </a:r>
            <a:r>
              <a:rPr lang="en-US" dirty="0"/>
              <a:t> field type (BRFTBS) would gain some money!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218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088307-156B-E273-6663-266CA6DB9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How each strategy would perform on "Bet 365"</a:t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6D5EBE0-E077-822D-86AB-D104EF187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766" t="61927" r="40609" b="19701"/>
          <a:stretch/>
        </p:blipFill>
        <p:spPr>
          <a:xfrm>
            <a:off x="368283" y="2238153"/>
            <a:ext cx="10418447" cy="2939902"/>
          </a:xfr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BE7767F0-1BD8-F9DE-E278-35CA6DD3512F}"/>
              </a:ext>
            </a:extLst>
          </p:cNvPr>
          <p:cNvSpPr/>
          <p:nvPr/>
        </p:nvSpPr>
        <p:spPr>
          <a:xfrm>
            <a:off x="1326776" y="2877671"/>
            <a:ext cx="9336742" cy="4123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128C820-6B6F-029E-487C-6B97AED75D7F}"/>
              </a:ext>
            </a:extLst>
          </p:cNvPr>
          <p:cNvSpPr txBox="1"/>
          <p:nvPr/>
        </p:nvSpPr>
        <p:spPr>
          <a:xfrm>
            <a:off x="909084" y="5810693"/>
            <a:ext cx="9053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strategy, except of theoretical one to always bet on the winner, would let to an gain of money.</a:t>
            </a:r>
          </a:p>
        </p:txBody>
      </p:sp>
    </p:spTree>
    <p:extLst>
      <p:ext uri="{BB962C8B-B14F-4D97-AF65-F5344CB8AC3E}">
        <p14:creationId xmlns:p14="http://schemas.microsoft.com/office/powerpoint/2010/main" val="1475604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0E6533-E7BC-DCD9-0AE2-9F5EB672C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 betting strategies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32CC9D-6995-9EAE-8D9D-65813E307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Except of strategy 5 (To bet on the player with the better </a:t>
            </a:r>
            <a:r>
              <a:rPr lang="en-US" dirty="0" err="1"/>
              <a:t>elo</a:t>
            </a:r>
            <a:r>
              <a:rPr lang="en-US" dirty="0"/>
              <a:t> rate in the </a:t>
            </a:r>
            <a:r>
              <a:rPr lang="en-US" dirty="0" err="1"/>
              <a:t>appropirate</a:t>
            </a:r>
            <a:r>
              <a:rPr lang="en-US" dirty="0"/>
              <a:t> field type (BRFTBS)), all betting strategies perform poorly.</a:t>
            </a:r>
          </a:p>
          <a:p>
            <a:r>
              <a:rPr lang="en-US" dirty="0"/>
              <a:t>Therefore, we have to come up with new betting strategies, to gain some money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067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7EB165-26CB-97E3-3DA6-8E4DF1B17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New betting strategies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FFD33D-447F-BE04-C9A5-514842380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9) Bet only on games with exceed a certain </a:t>
            </a:r>
            <a:r>
              <a:rPr lang="en-US" dirty="0" err="1"/>
              <a:t>elo</a:t>
            </a:r>
            <a:r>
              <a:rPr lang="en-US" dirty="0"/>
              <a:t> threshold to minimizing the possibility to lose money</a:t>
            </a:r>
          </a:p>
          <a:p>
            <a:r>
              <a:rPr lang="en-US" dirty="0"/>
              <a:t>10) find players, which </a:t>
            </a:r>
            <a:r>
              <a:rPr lang="en-US" dirty="0" err="1"/>
              <a:t>elo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underrepresented, because he is new, or was injured.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013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33790-775D-3B57-6D05-DCA85B28A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First Machine learning modeling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1542E6-3B4D-B260-AF62-230502260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the betting strategy -to bet on the player with the better </a:t>
            </a:r>
            <a:r>
              <a:rPr lang="en-US" dirty="0" err="1"/>
              <a:t>elo</a:t>
            </a:r>
            <a:r>
              <a:rPr lang="en-US" dirty="0"/>
              <a:t> rate in the appropriate field type (BRFTBS)- we constructed a new data frame called features to train and test our first models.</a:t>
            </a:r>
          </a:p>
          <a:p>
            <a:r>
              <a:rPr lang="en-US" dirty="0"/>
              <a:t> Algorithm which has been used</a:t>
            </a:r>
          </a:p>
          <a:p>
            <a:r>
              <a:rPr lang="en-US" dirty="0"/>
              <a:t>Random Forest</a:t>
            </a:r>
          </a:p>
          <a:p>
            <a:r>
              <a:rPr lang="en-US" dirty="0"/>
              <a:t>Decision Tree</a:t>
            </a:r>
          </a:p>
          <a:p>
            <a:r>
              <a:rPr lang="en-US" dirty="0"/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352852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9AC1D9-9B0C-0104-ADAA-DCDAF5F5A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“features” </a:t>
            </a:r>
            <a:r>
              <a:rPr lang="en-US" dirty="0" err="1"/>
              <a:t>dataframe</a:t>
            </a:r>
            <a:r>
              <a:rPr lang="en-US" dirty="0"/>
              <a:t> for modeling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981AE1F-33B1-1A30-8D5F-446D9DF93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599" t="48291" r="54399" b="12272"/>
          <a:stretch/>
        </p:blipFill>
        <p:spPr>
          <a:xfrm>
            <a:off x="7102256" y="1966587"/>
            <a:ext cx="3187875" cy="4159416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0BD748C-8019-9943-FED2-807BBA230C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13" t="42557" r="45240" b="9132"/>
          <a:stretch/>
        </p:blipFill>
        <p:spPr>
          <a:xfrm>
            <a:off x="2167002" y="2035479"/>
            <a:ext cx="3187875" cy="331313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B99C241-6687-10EB-4155-410D50CB718C}"/>
              </a:ext>
            </a:extLst>
          </p:cNvPr>
          <p:cNvSpPr txBox="1"/>
          <p:nvPr/>
        </p:nvSpPr>
        <p:spPr>
          <a:xfrm>
            <a:off x="273423" y="6169709"/>
            <a:ext cx="11645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“feature” </a:t>
            </a:r>
            <a:r>
              <a:rPr lang="en-US" dirty="0" err="1"/>
              <a:t>Dataframe</a:t>
            </a:r>
            <a:r>
              <a:rPr lang="en-US" dirty="0"/>
              <a:t> has been constructed from the </a:t>
            </a:r>
            <a:r>
              <a:rPr lang="en-US" dirty="0" err="1"/>
              <a:t>df_atp_cleaned</a:t>
            </a:r>
            <a:r>
              <a:rPr lang="en-US" dirty="0"/>
              <a:t> </a:t>
            </a:r>
            <a:r>
              <a:rPr lang="en-US" dirty="0" err="1"/>
              <a:t>dataframe</a:t>
            </a:r>
            <a:r>
              <a:rPr lang="en-US" dirty="0"/>
              <a:t> to be used with the different machine learning algorithm </a:t>
            </a:r>
          </a:p>
        </p:txBody>
      </p:sp>
    </p:spTree>
    <p:extLst>
      <p:ext uri="{BB962C8B-B14F-4D97-AF65-F5344CB8AC3E}">
        <p14:creationId xmlns:p14="http://schemas.microsoft.com/office/powerpoint/2010/main" val="3366005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956480-3EAE-578F-5243-0B2A37B6E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B1E0D74-4516-10CF-36A4-F7C923D964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271" t="25620" r="27576" b="33897"/>
          <a:stretch/>
        </p:blipFill>
        <p:spPr>
          <a:xfrm>
            <a:off x="372244" y="703553"/>
            <a:ext cx="11225097" cy="5789322"/>
          </a:xfr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F4294DAF-D559-2FE8-1AE6-98078F9C9937}"/>
              </a:ext>
            </a:extLst>
          </p:cNvPr>
          <p:cNvSpPr/>
          <p:nvPr/>
        </p:nvSpPr>
        <p:spPr>
          <a:xfrm>
            <a:off x="1047307" y="4401879"/>
            <a:ext cx="3737344" cy="23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89A6DC-9E30-81F6-95C3-B1C80DF5DCFA}"/>
              </a:ext>
            </a:extLst>
          </p:cNvPr>
          <p:cNvSpPr txBox="1"/>
          <p:nvPr/>
        </p:nvSpPr>
        <p:spPr>
          <a:xfrm>
            <a:off x="5810693" y="4401879"/>
            <a:ext cx="4300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approach would not lead to any money gain!</a:t>
            </a:r>
          </a:p>
        </p:txBody>
      </p:sp>
    </p:spTree>
    <p:extLst>
      <p:ext uri="{BB962C8B-B14F-4D97-AF65-F5344CB8AC3E}">
        <p14:creationId xmlns:p14="http://schemas.microsoft.com/office/powerpoint/2010/main" val="17210456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BA4E8-B182-24AE-F8EE-CD66E5A24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E26313-60F4-D078-A3DE-28001E03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030F00F-D0C5-3B99-481C-B91A474A00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93" t="22353" r="27389" b="33268"/>
          <a:stretch/>
        </p:blipFill>
        <p:spPr>
          <a:xfrm>
            <a:off x="454280" y="195041"/>
            <a:ext cx="8740739" cy="4945801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3D69A38D-9A42-E16C-426D-0C3802406266}"/>
              </a:ext>
            </a:extLst>
          </p:cNvPr>
          <p:cNvSpPr/>
          <p:nvPr/>
        </p:nvSpPr>
        <p:spPr>
          <a:xfrm>
            <a:off x="893135" y="3365204"/>
            <a:ext cx="8128591" cy="1913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A2862C8-6AA8-5974-F3E5-297C0A992F03}"/>
              </a:ext>
            </a:extLst>
          </p:cNvPr>
          <p:cNvSpPr txBox="1"/>
          <p:nvPr/>
        </p:nvSpPr>
        <p:spPr>
          <a:xfrm>
            <a:off x="3418367" y="5609802"/>
            <a:ext cx="43008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approach would only lead to a really small profit of 0.0013 $  for each dollar played. So if we would bet 1000 $ we would gain 1.13 $ in profit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306196-92DD-B830-D4E2-FE91C2798B79}"/>
              </a:ext>
            </a:extLst>
          </p:cNvPr>
          <p:cNvSpPr/>
          <p:nvPr/>
        </p:nvSpPr>
        <p:spPr>
          <a:xfrm rot="16200000">
            <a:off x="6193467" y="3296094"/>
            <a:ext cx="1951076" cy="11961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195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C3F36-FA53-0F6E-B68E-D8361FED3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D3ADA482-3210-B8A1-7964-35CFC0949B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87" t="17254" r="32499" b="2614"/>
          <a:stretch/>
        </p:blipFill>
        <p:spPr>
          <a:xfrm>
            <a:off x="335601" y="31898"/>
            <a:ext cx="5049121" cy="675051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074B304-92B1-D861-02D3-8EB1FFD2C5A6}"/>
              </a:ext>
            </a:extLst>
          </p:cNvPr>
          <p:cNvSpPr txBox="1"/>
          <p:nvPr/>
        </p:nvSpPr>
        <p:spPr>
          <a:xfrm>
            <a:off x="5810693" y="4401879"/>
            <a:ext cx="4300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approach would not lead to any </a:t>
            </a:r>
            <a:r>
              <a:rPr lang="en-US"/>
              <a:t>money gain!</a:t>
            </a:r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1894D9C-AC45-89CA-3628-44FD8DE54C02}"/>
              </a:ext>
            </a:extLst>
          </p:cNvPr>
          <p:cNvSpPr/>
          <p:nvPr/>
        </p:nvSpPr>
        <p:spPr>
          <a:xfrm>
            <a:off x="212652" y="5603358"/>
            <a:ext cx="5443869" cy="1648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E897C5C-33AD-4CCB-4301-021E3DC41F38}"/>
              </a:ext>
            </a:extLst>
          </p:cNvPr>
          <p:cNvSpPr/>
          <p:nvPr/>
        </p:nvSpPr>
        <p:spPr>
          <a:xfrm rot="16200000">
            <a:off x="1967470" y="5811136"/>
            <a:ext cx="1360965" cy="4244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29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B20887-A2FF-7DFC-09BF-EAFB9742B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Missing Values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D3683D-4398-E4FF-AFAB-D2D665732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we had a data frame with a lot of missing values and only data till 2018 we fetched </a:t>
            </a:r>
            <a:r>
              <a:rPr lang="en-US" dirty="0" err="1"/>
              <a:t>addionall</a:t>
            </a:r>
            <a:r>
              <a:rPr lang="en-US" dirty="0"/>
              <a:t> data until January 2024 from </a:t>
            </a:r>
            <a:r>
              <a:rPr lang="en-US" dirty="0">
                <a:hlinkClick r:id="rId2"/>
              </a:rPr>
              <a:t>http://tennis-data.co.uk/</a:t>
            </a:r>
            <a:r>
              <a:rPr lang="en-US" dirty="0"/>
              <a:t>, which was also the source of the first data set.</a:t>
            </a:r>
          </a:p>
        </p:txBody>
      </p:sp>
    </p:spTree>
    <p:extLst>
      <p:ext uri="{BB962C8B-B14F-4D97-AF65-F5344CB8AC3E}">
        <p14:creationId xmlns:p14="http://schemas.microsoft.com/office/powerpoint/2010/main" val="23907099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7D2F76-B680-D51A-29D8-F5FAB5295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first machine </a:t>
            </a:r>
            <a:r>
              <a:rPr lang="en-US" dirty="0" err="1"/>
              <a:t>learing</a:t>
            </a:r>
            <a:r>
              <a:rPr lang="en-US" dirty="0"/>
              <a:t> modeling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CE8538-E6F2-59D1-4290-42C24DA7E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three modeling approaches perform poorly.</a:t>
            </a:r>
          </a:p>
          <a:p>
            <a:r>
              <a:rPr lang="en-US" dirty="0"/>
              <a:t>Only the decision tree could lead in a small profit.</a:t>
            </a:r>
          </a:p>
          <a:p>
            <a:r>
              <a:rPr lang="en-US" dirty="0"/>
              <a:t>The betting strategy, the feature set and the algorithm must be optimized to increase gain of profit and reduce the probability of losing money.</a:t>
            </a:r>
          </a:p>
        </p:txBody>
      </p:sp>
    </p:spTree>
    <p:extLst>
      <p:ext uri="{BB962C8B-B14F-4D97-AF65-F5344CB8AC3E}">
        <p14:creationId xmlns:p14="http://schemas.microsoft.com/office/powerpoint/2010/main" val="1246121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A6BABAA-B9B1-6F51-E154-204EC7E06B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036" t="36997" r="46632" b="13202"/>
          <a:stretch/>
        </p:blipFill>
        <p:spPr>
          <a:xfrm>
            <a:off x="1114816" y="1496861"/>
            <a:ext cx="3620022" cy="3236506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26D52A9-BAAD-CBA1-FB20-F8D1189BBC55}"/>
              </a:ext>
            </a:extLst>
          </p:cNvPr>
          <p:cNvSpPr txBox="1"/>
          <p:nvPr/>
        </p:nvSpPr>
        <p:spPr>
          <a:xfrm>
            <a:off x="1114816" y="5065308"/>
            <a:ext cx="4290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new Data frame 2000-2024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697FD08-2A28-A8D8-ABE6-BEF56986E6C1}"/>
              </a:ext>
            </a:extLst>
          </p:cNvPr>
          <p:cNvSpPr txBox="1"/>
          <p:nvPr/>
        </p:nvSpPr>
        <p:spPr>
          <a:xfrm>
            <a:off x="6340257" y="5065308"/>
            <a:ext cx="4290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new Data frame 2000-2024 missing values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F25EE24-A598-673A-F32A-32DF91DBA1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91" t="34067" r="61972" b="25083"/>
          <a:stretch/>
        </p:blipFill>
        <p:spPr>
          <a:xfrm>
            <a:off x="6739467" y="1423360"/>
            <a:ext cx="2348744" cy="324391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B627C7C-8B3D-F853-435E-5A37A6C1F560}"/>
              </a:ext>
            </a:extLst>
          </p:cNvPr>
          <p:cNvSpPr txBox="1"/>
          <p:nvPr/>
        </p:nvSpPr>
        <p:spPr>
          <a:xfrm>
            <a:off x="3127913" y="439516"/>
            <a:ext cx="8437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 set with data from 2000 till 2024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8F3D639-48DB-7C4A-289A-6FE0B1FAEF48}"/>
              </a:ext>
            </a:extLst>
          </p:cNvPr>
          <p:cNvSpPr txBox="1"/>
          <p:nvPr/>
        </p:nvSpPr>
        <p:spPr>
          <a:xfrm>
            <a:off x="2459046" y="6233818"/>
            <a:ext cx="8937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</a:t>
            </a:r>
            <a:r>
              <a:rPr lang="en-US" dirty="0" err="1"/>
              <a:t>dataframe</a:t>
            </a:r>
            <a:r>
              <a:rPr lang="en-US" dirty="0"/>
              <a:t> has a lot of missing values and was therefore been cleaned</a:t>
            </a:r>
          </a:p>
        </p:txBody>
      </p:sp>
    </p:spTree>
    <p:extLst>
      <p:ext uri="{BB962C8B-B14F-4D97-AF65-F5344CB8AC3E}">
        <p14:creationId xmlns:p14="http://schemas.microsoft.com/office/powerpoint/2010/main" val="933783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17DC30-DB36-75B3-C245-35B9CDF6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  </a:t>
            </a:r>
            <a:r>
              <a:rPr lang="en-US" dirty="0" err="1"/>
              <a:t>df_atp_clean</a:t>
            </a:r>
            <a:r>
              <a:rPr lang="en-US" dirty="0"/>
              <a:t>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623F2AD-1ADB-358B-56F8-9FF691C97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981" t="32830" r="47624" b="27716"/>
          <a:stretch/>
        </p:blipFill>
        <p:spPr>
          <a:xfrm>
            <a:off x="1111623" y="1985681"/>
            <a:ext cx="4616672" cy="4199966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0719602-54E5-B9B4-0A8F-0FC795053F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50" t="39739" r="58603" b="28431"/>
          <a:stretch/>
        </p:blipFill>
        <p:spPr>
          <a:xfrm>
            <a:off x="6817659" y="1985681"/>
            <a:ext cx="2913529" cy="412467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96C07E4-D514-EF42-BD0C-E82CD13A0B49}"/>
              </a:ext>
            </a:extLst>
          </p:cNvPr>
          <p:cNvSpPr txBox="1"/>
          <p:nvPr/>
        </p:nvSpPr>
        <p:spPr>
          <a:xfrm>
            <a:off x="1676399" y="6405352"/>
            <a:ext cx="9242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final </a:t>
            </a:r>
            <a:r>
              <a:rPr lang="en-US" dirty="0" err="1"/>
              <a:t>dataframe</a:t>
            </a:r>
            <a:r>
              <a:rPr lang="en-US" dirty="0"/>
              <a:t> for the first exploration of the data with datapoint from 2004 till 2024</a:t>
            </a:r>
          </a:p>
        </p:txBody>
      </p:sp>
    </p:spTree>
    <p:extLst>
      <p:ext uri="{BB962C8B-B14F-4D97-AF65-F5344CB8AC3E}">
        <p14:creationId xmlns:p14="http://schemas.microsoft.com/office/powerpoint/2010/main" val="4043337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30FF5E-C1E5-3408-7496-6FCB1FED2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267" y="12805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Exploration of the data set</a:t>
            </a:r>
          </a:p>
        </p:txBody>
      </p:sp>
      <p:pic>
        <p:nvPicPr>
          <p:cNvPr id="5" name="Inhaltsplatzhalter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F57AF277-6AE5-D678-B796-B9A12E80C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797" y="1825625"/>
            <a:ext cx="7306405" cy="4351338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AD71808-9638-B57B-46C1-075E2A4B0CC1}"/>
              </a:ext>
            </a:extLst>
          </p:cNvPr>
          <p:cNvSpPr txBox="1"/>
          <p:nvPr/>
        </p:nvSpPr>
        <p:spPr>
          <a:xfrm>
            <a:off x="3124200" y="6446308"/>
            <a:ext cx="1128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cleaned data frame has values from 2004 till January 2024! 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62F5A30-906F-65BD-6269-EDBE5384D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1533" y="644630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Number of unique players: 1260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557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628DF5-E055-F713-A111-AB29D4C88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Who has won the most Matches?</a:t>
            </a:r>
          </a:p>
        </p:txBody>
      </p:sp>
      <p:pic>
        <p:nvPicPr>
          <p:cNvPr id="5" name="Inhaltsplatzhalter 4" descr="Ein Bild, das Farbigkeit, Screenshot, Reihe, Rechteck enthält.&#10;&#10;Automatisch generierte Beschreibung">
            <a:extLst>
              <a:ext uri="{FF2B5EF4-FFF2-40B4-BE49-F238E27FC236}">
                <a16:creationId xmlns:a16="http://schemas.microsoft.com/office/drawing/2014/main" id="{56B7E02B-8429-8A2D-C51B-13FA37642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035" y="1825625"/>
            <a:ext cx="8145930" cy="4351338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0570B14-A25F-B63A-CC7A-AF1C955DBBD1}"/>
              </a:ext>
            </a:extLst>
          </p:cNvPr>
          <p:cNvSpPr txBox="1"/>
          <p:nvPr/>
        </p:nvSpPr>
        <p:spPr>
          <a:xfrm>
            <a:off x="2357966" y="6361629"/>
            <a:ext cx="1046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Djokovic has won the most tennis matches during that time </a:t>
            </a:r>
            <a:r>
              <a:rPr lang="en-US" dirty="0" err="1"/>
              <a:t>periode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604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AD9DBA-78E2-44A0-D5EB-1692BF336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Who has lost the most matches</a:t>
            </a:r>
          </a:p>
        </p:txBody>
      </p:sp>
      <p:pic>
        <p:nvPicPr>
          <p:cNvPr id="5" name="Inhaltsplatzhalter 4" descr="Ein Bild, das Farbigkeit, Screenshot, Reihe, Rechteck enthält.&#10;&#10;Automatisch generierte Beschreibung">
            <a:extLst>
              <a:ext uri="{FF2B5EF4-FFF2-40B4-BE49-F238E27FC236}">
                <a16:creationId xmlns:a16="http://schemas.microsoft.com/office/drawing/2014/main" id="{006EA3D3-CF39-786C-17FA-575A8F9702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776" y="1825625"/>
            <a:ext cx="8112447" cy="4351338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E3C35B1-7777-9B28-A8DB-EAF88E6A878B}"/>
              </a:ext>
            </a:extLst>
          </p:cNvPr>
          <p:cNvSpPr txBox="1"/>
          <p:nvPr/>
        </p:nvSpPr>
        <p:spPr>
          <a:xfrm>
            <a:off x="3839633" y="6361629"/>
            <a:ext cx="851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Verdasco has lost the most tennis matches</a:t>
            </a:r>
          </a:p>
        </p:txBody>
      </p:sp>
    </p:spTree>
    <p:extLst>
      <p:ext uri="{BB962C8B-B14F-4D97-AF65-F5344CB8AC3E}">
        <p14:creationId xmlns:p14="http://schemas.microsoft.com/office/powerpoint/2010/main" val="1694080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988F30-97C5-BCE5-3294-9CAB7174B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player has won the most tournaments</a:t>
            </a:r>
          </a:p>
        </p:txBody>
      </p:sp>
      <p:pic>
        <p:nvPicPr>
          <p:cNvPr id="5" name="Inhaltsplatzhalter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6DADBE2C-3C95-CA5C-4BDA-7B4292A75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849" y="1825625"/>
            <a:ext cx="8754301" cy="4351338"/>
          </a:xfrm>
        </p:spPr>
      </p:pic>
    </p:spTree>
    <p:extLst>
      <p:ext uri="{BB962C8B-B14F-4D97-AF65-F5344CB8AC3E}">
        <p14:creationId xmlns:p14="http://schemas.microsoft.com/office/powerpoint/2010/main" val="319536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823</Words>
  <Application>Microsoft Office PowerPoint</Application>
  <PresentationFormat>Breitbild</PresentationFormat>
  <Paragraphs>75</Paragraphs>
  <Slides>30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5" baseType="lpstr">
      <vt:lpstr>Arial</vt:lpstr>
      <vt:lpstr>Arial Unicode MS</vt:lpstr>
      <vt:lpstr>Calibri</vt:lpstr>
      <vt:lpstr>Calibri Light</vt:lpstr>
      <vt:lpstr>Office</vt:lpstr>
      <vt:lpstr>ATP dataset from  2000-03/2018</vt:lpstr>
      <vt:lpstr>This was our first Data frame with Datapoints form 2000 till 2018</vt:lpstr>
      <vt:lpstr>Missing Values</vt:lpstr>
      <vt:lpstr>PowerPoint-Präsentation</vt:lpstr>
      <vt:lpstr>                            df_atp_clean </vt:lpstr>
      <vt:lpstr>Exploration of the data set</vt:lpstr>
      <vt:lpstr>Who has won the most Matches?</vt:lpstr>
      <vt:lpstr>Who has lost the most matches</vt:lpstr>
      <vt:lpstr>Which player has won the most tournaments</vt:lpstr>
      <vt:lpstr>Which player has lost the most finals</vt:lpstr>
      <vt:lpstr>Elo Rating System</vt:lpstr>
      <vt:lpstr>Which player has the best average Elo Rating </vt:lpstr>
      <vt:lpstr>Who has the lowest Elo Rating</vt:lpstr>
      <vt:lpstr>Which betting house has the better odds?</vt:lpstr>
      <vt:lpstr>Pinnacle Sports odds</vt:lpstr>
      <vt:lpstr>Bet365 Odds</vt:lpstr>
      <vt:lpstr>Which betting house has the better odds?</vt:lpstr>
      <vt:lpstr>Does the surface matters </vt:lpstr>
      <vt:lpstr>Objectives of this research</vt:lpstr>
      <vt:lpstr>Some initial thoughts about the betting strategies</vt:lpstr>
      <vt:lpstr>How each strategy would perform on "Pinnacle Sports" </vt:lpstr>
      <vt:lpstr>How each strategy would perform on "Bet 365" </vt:lpstr>
      <vt:lpstr>Summary betting strategies</vt:lpstr>
      <vt:lpstr>New betting strategies</vt:lpstr>
      <vt:lpstr>First Machine learning modeling </vt:lpstr>
      <vt:lpstr>“features” dataframe for modeling</vt:lpstr>
      <vt:lpstr>PowerPoint-Präsentation</vt:lpstr>
      <vt:lpstr>PowerPoint-Präsentation</vt:lpstr>
      <vt:lpstr>PowerPoint-Präsentation</vt:lpstr>
      <vt:lpstr>Summary first machine learing modeling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Mike Schall</dc:creator>
  <cp:lastModifiedBy>Mike Schall</cp:lastModifiedBy>
  <cp:revision>13</cp:revision>
  <dcterms:created xsi:type="dcterms:W3CDTF">2024-01-30T14:07:50Z</dcterms:created>
  <dcterms:modified xsi:type="dcterms:W3CDTF">2024-02-02T15:47:27Z</dcterms:modified>
</cp:coreProperties>
</file>